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60" d="100"/>
          <a:sy n="60" d="100"/>
        </p:scale>
        <p:origin x="2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63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285" y="13002870"/>
            <a:ext cx="465430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2636500" y="7213600"/>
            <a:ext cx="10477500" cy="524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2636500" y="1524000"/>
            <a:ext cx="10477500" cy="524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1270000" y="1524000"/>
            <a:ext cx="10477500" cy="109347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285" y="13002870"/>
            <a:ext cx="465430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2 шт.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636500" y="1524000"/>
            <a:ext cx="10477500" cy="109347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Изображение"/>
          <p:cNvSpPr>
            <a:spLocks noGrp="1"/>
          </p:cNvSpPr>
          <p:nvPr>
            <p:ph type="pic" sz="half" idx="14"/>
          </p:nvPr>
        </p:nvSpPr>
        <p:spPr>
          <a:xfrm>
            <a:off x="1270000" y="1524000"/>
            <a:ext cx="10477500" cy="109347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285" y="13002870"/>
            <a:ext cx="465430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»"/>
          <p:cNvSpPr txBox="1">
            <a:spLocks noGrp="1"/>
          </p:cNvSpPr>
          <p:nvPr>
            <p:ph type="body" sz="quarter" idx="13"/>
          </p:nvPr>
        </p:nvSpPr>
        <p:spPr>
          <a:xfrm>
            <a:off x="11469523" y="9931400"/>
            <a:ext cx="1447012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»</a:t>
            </a:r>
          </a:p>
        </p:txBody>
      </p:sp>
      <p:sp>
        <p:nvSpPr>
          <p:cNvPr id="124" name="«"/>
          <p:cNvSpPr txBox="1">
            <a:spLocks noGrp="1"/>
          </p:cNvSpPr>
          <p:nvPr>
            <p:ph type="body" sz="quarter" idx="14"/>
          </p:nvPr>
        </p:nvSpPr>
        <p:spPr>
          <a:xfrm>
            <a:off x="11469523" y="2514600"/>
            <a:ext cx="1447012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«</a:t>
            </a:r>
          </a:p>
        </p:txBody>
      </p:sp>
      <p:sp>
        <p:nvSpPr>
          <p:cNvPr id="125" name="- Иван Арсентьев"/>
          <p:cNvSpPr txBox="1">
            <a:spLocks noGrp="1"/>
          </p:cNvSpPr>
          <p:nvPr>
            <p:ph type="body" sz="quarter" idx="15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i="1" spc="76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- Иван Арсентьев</a:t>
            </a:r>
          </a:p>
        </p:txBody>
      </p:sp>
      <p:sp>
        <p:nvSpPr>
          <p:cNvPr id="126" name="Введите цитату…"/>
          <p:cNvSpPr txBox="1">
            <a:spLocks noGrp="1"/>
          </p:cNvSpPr>
          <p:nvPr>
            <p:ph type="body" sz="quarter" idx="16"/>
          </p:nvPr>
        </p:nvSpPr>
        <p:spPr>
          <a:xfrm>
            <a:off x="1257300" y="7518400"/>
            <a:ext cx="21869400" cy="14478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sz="8200" cap="all" spc="656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Введите цитату…</a:t>
            </a:r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285" y="13002870"/>
            <a:ext cx="465430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285" y="13002870"/>
            <a:ext cx="465430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(вариант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285" y="13002870"/>
            <a:ext cx="465430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>
            <a:spLocks noGrp="1"/>
          </p:cNvSpPr>
          <p:nvPr>
            <p:ph type="pic" idx="13"/>
          </p:nvPr>
        </p:nvSpPr>
        <p:spPr>
          <a:xfrm>
            <a:off x="800100" y="3987800"/>
            <a:ext cx="22771100" cy="89916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500" spc="209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-&#10;тально (вариант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Изображение"/>
          <p:cNvSpPr>
            <a:spLocks noGrp="1"/>
          </p:cNvSpPr>
          <p:nvPr>
            <p:ph type="pic" idx="13"/>
          </p:nvPr>
        </p:nvSpPr>
        <p:spPr>
          <a:xfrm>
            <a:off x="1244600" y="3251200"/>
            <a:ext cx="21869400" cy="92075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 центру (вариант)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/>
            </a:lvl1pPr>
          </a:lstStyle>
          <a:p>
            <a:r>
              <a:t>Текст заголовка</a:t>
            </a:r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Изображение"/>
          <p:cNvSpPr>
            <a:spLocks noGrp="1"/>
          </p:cNvSpPr>
          <p:nvPr>
            <p:ph type="pic" idx="13"/>
          </p:nvPr>
        </p:nvSpPr>
        <p:spPr>
          <a:xfrm>
            <a:off x="10464800" y="1530350"/>
            <a:ext cx="12661900" cy="10922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0500" spc="209"/>
            </a:lvl1pPr>
          </a:lstStyle>
          <a:p>
            <a:r>
              <a:t>Текст заголовка</a:t>
            </a:r>
          </a:p>
        </p:txBody>
      </p:sp>
      <p:sp>
        <p:nvSpPr>
          <p:cNvPr id="5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285" y="13002870"/>
            <a:ext cx="465430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0464800" y="3289300"/>
            <a:ext cx="12636500" cy="91694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Lorem ipsum"/>
          <p:cNvSpPr txBox="1">
            <a:spLocks noGrp="1"/>
          </p:cNvSpPr>
          <p:nvPr>
            <p:ph type="body" sz="quarter" idx="14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Lorem ipsum</a:t>
            </a:r>
          </a:p>
        </p:txBody>
      </p:sp>
      <p:sp>
        <p:nvSpPr>
          <p:cNvPr id="8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8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z="3500" spc="70"/>
            </a:lvl1pPr>
            <a:lvl2pPr>
              <a:spcBef>
                <a:spcPts val="4000"/>
              </a:spcBef>
              <a:defRPr sz="3500" spc="70"/>
            </a:lvl2pPr>
            <a:lvl3pPr>
              <a:spcBef>
                <a:spcPts val="4000"/>
              </a:spcBef>
              <a:defRPr sz="3500" spc="70"/>
            </a:lvl3pPr>
            <a:lvl4pPr>
              <a:spcBef>
                <a:spcPts val="4000"/>
              </a:spcBef>
              <a:defRPr sz="3500" spc="70"/>
            </a:lvl4pPr>
            <a:lvl5pPr>
              <a:spcBef>
                <a:spcPts val="4000"/>
              </a:spcBef>
              <a:defRPr sz="3500" spc="7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285" y="13002870"/>
            <a:ext cx="465430" cy="46106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285" y="12990170"/>
            <a:ext cx="46543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cap="all" spc="48">
                <a:solidFill>
                  <a:srgbClr val="9A958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737374E-CEE5-8F4F-B2AF-D5042DBFD43C}"/>
              </a:ext>
            </a:extLst>
          </p:cNvPr>
          <p:cNvSpPr/>
          <p:nvPr/>
        </p:nvSpPr>
        <p:spPr>
          <a:xfrm>
            <a:off x="-6" y="0"/>
            <a:ext cx="24384000" cy="13716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647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all" spc="48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FFB6C0-6A40-9046-B7DF-7777E5AF5C24}"/>
              </a:ext>
            </a:extLst>
          </p:cNvPr>
          <p:cNvSpPr/>
          <p:nvPr/>
        </p:nvSpPr>
        <p:spPr>
          <a:xfrm>
            <a:off x="4019106" y="9363116"/>
            <a:ext cx="16140223" cy="37959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Обучающийся: 																					Апальков П.Ю.</a:t>
            </a:r>
          </a:p>
          <a:p>
            <a:pPr algn="l">
              <a:lnSpc>
                <a:spcPct val="15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Руководитель: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																			</a:t>
            </a:r>
            <a:r>
              <a:rPr lang="ru-RU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проф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Нечаев В.В.</a:t>
            </a:r>
          </a:p>
          <a:p>
            <a:pPr algn="l">
              <a:lnSpc>
                <a:spcPct val="15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Консультант: 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												</a:t>
            </a:r>
            <a:r>
              <a:rPr lang="ru-RU" sz="36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преподаватель </a:t>
            </a:r>
            <a:r>
              <a:rPr lang="ru-RU" sz="3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Богорадникова</a:t>
            </a:r>
            <a:r>
              <a:rPr lang="ru-RU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А.В.</a:t>
            </a:r>
          </a:p>
          <a:p>
            <a:pPr algn="l">
              <a:lnSpc>
                <a:spcPct val="15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Консультант: 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														 </a:t>
            </a:r>
            <a:r>
              <a:rPr lang="ru-RU" sz="36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преподаватель </a:t>
            </a:r>
            <a:r>
              <a:rPr lang="ru-RU" sz="3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Герасимук</a:t>
            </a:r>
            <a:r>
              <a:rPr lang="ru-RU" sz="3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 И.Ю.</a:t>
            </a:r>
          </a:p>
          <a:p>
            <a:pPr marL="0" marR="0" indent="0" algn="ctr" defTabSz="647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all" spc="48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CA13C9-ABEB-DA4A-9D1B-52FA77EB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07" y="-127591"/>
            <a:ext cx="14099777" cy="60003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B8C6B2-7AB4-4E4F-A738-1E86623A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05" y="5840839"/>
            <a:ext cx="12683780" cy="146126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DEF41FB-485E-504C-9B18-2F4576788F37}"/>
              </a:ext>
            </a:extLst>
          </p:cNvPr>
          <p:cNvSpPr/>
          <p:nvPr/>
        </p:nvSpPr>
        <p:spPr>
          <a:xfrm>
            <a:off x="3749741" y="7335848"/>
            <a:ext cx="16884507" cy="93358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sz="36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На тему: Параметрический конфигуратор мультимодульных программных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70010702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onec quis nunc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donec quis nunc</a:t>
            </a:r>
          </a:p>
        </p:txBody>
      </p:sp>
      <p:sp>
        <p:nvSpPr>
          <p:cNvPr id="182" name="Заголово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3" name="3.5 - Схема модуля с деактивированным сервисом.jpg" descr="3.5 - Схема модуля с деактивированным сервисом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607" y="1047193"/>
            <a:ext cx="23644786" cy="1162161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onec quis nunc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donec quis nunc</a:t>
            </a:r>
          </a:p>
        </p:txBody>
      </p:sp>
      <p:sp>
        <p:nvSpPr>
          <p:cNvPr id="186" name="Заголово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Основной текст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110" y="312956"/>
            <a:ext cx="20907780" cy="13090088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Конфигурация по умолчанию"/>
          <p:cNvSpPr txBox="1">
            <a:spLocks noGrp="1"/>
          </p:cNvSpPr>
          <p:nvPr>
            <p:ph type="title"/>
          </p:nvPr>
        </p:nvSpPr>
        <p:spPr>
          <a:xfrm>
            <a:off x="1257300" y="1368845"/>
            <a:ext cx="21869400" cy="1681910"/>
          </a:xfrm>
          <a:prstGeom prst="rect">
            <a:avLst/>
          </a:prstGeom>
        </p:spPr>
        <p:txBody>
          <a:bodyPr/>
          <a:lstStyle>
            <a:lvl1pPr>
              <a:defRPr sz="6900" spc="138"/>
            </a:lvl1pPr>
          </a:lstStyle>
          <a:p>
            <a:r>
              <a:t>Конфигурация по умолчанию</a:t>
            </a:r>
          </a:p>
        </p:txBody>
      </p:sp>
      <p:pic>
        <p:nvPicPr>
          <p:cNvPr id="19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945" y="4346876"/>
            <a:ext cx="18910110" cy="7079648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Измененная конфигурация"/>
          <p:cNvSpPr txBox="1">
            <a:spLocks noGrp="1"/>
          </p:cNvSpPr>
          <p:nvPr>
            <p:ph type="title"/>
          </p:nvPr>
        </p:nvSpPr>
        <p:spPr>
          <a:xfrm>
            <a:off x="1257300" y="1368845"/>
            <a:ext cx="21869400" cy="1681910"/>
          </a:xfrm>
          <a:prstGeom prst="rect">
            <a:avLst/>
          </a:prstGeom>
        </p:spPr>
        <p:txBody>
          <a:bodyPr/>
          <a:lstStyle>
            <a:lvl1pPr>
              <a:defRPr sz="7100" spc="142"/>
            </a:lvl1pPr>
          </a:lstStyle>
          <a:p>
            <a:r>
              <a:t>Измененная конфигурация</a:t>
            </a:r>
          </a:p>
        </p:txBody>
      </p:sp>
      <p:pic>
        <p:nvPicPr>
          <p:cNvPr id="19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241" y="4860952"/>
            <a:ext cx="21541518" cy="6051496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График работ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2038503"/>
          </a:xfrm>
          <a:prstGeom prst="rect">
            <a:avLst/>
          </a:prstGeom>
        </p:spPr>
        <p:txBody>
          <a:bodyPr/>
          <a:lstStyle>
            <a:lvl1pPr>
              <a:defRPr sz="7900" spc="158"/>
            </a:lvl1pPr>
          </a:lstStyle>
          <a:p>
            <a:r>
              <a:t>График работ</a:t>
            </a:r>
          </a:p>
        </p:txBody>
      </p:sp>
      <p:pic>
        <p:nvPicPr>
          <p:cNvPr id="19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974" y="3965388"/>
            <a:ext cx="22608052" cy="784262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Результаты работы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1352831"/>
          </a:xfrm>
          <a:prstGeom prst="rect">
            <a:avLst/>
          </a:prstGeom>
        </p:spPr>
        <p:txBody>
          <a:bodyPr/>
          <a:lstStyle>
            <a:lvl1pPr>
              <a:defRPr sz="6400" spc="128"/>
            </a:lvl1pPr>
          </a:lstStyle>
          <a:p>
            <a:r>
              <a:t>Результаты работы</a:t>
            </a:r>
          </a:p>
        </p:txBody>
      </p:sp>
      <p:sp>
        <p:nvSpPr>
          <p:cNvPr id="200" name="проведен сравнительный анализ архитектур проектирования программных систем,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проведен сравнительный анализ архитектур проектирования программных систем,</a:t>
            </a:r>
          </a:p>
          <a:p>
            <a:r>
              <a:t>описан способ управления модулем с помощью конфигурации</a:t>
            </a:r>
          </a:p>
          <a:p>
            <a:r>
              <a:t>спроектирована и разработана программная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система «Конфигуратор», способная управлять значениями конфигурационных параметров в режиме реального времени.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Спасибо за внимание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Конфигуратор мультимодульных программных систем"/>
          <p:cNvSpPr txBox="1">
            <a:spLocks noGrp="1"/>
          </p:cNvSpPr>
          <p:nvPr>
            <p:ph type="title"/>
          </p:nvPr>
        </p:nvSpPr>
        <p:spPr>
          <a:xfrm>
            <a:off x="829340" y="3507330"/>
            <a:ext cx="22668613" cy="478145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33959">
              <a:defRPr sz="9983" spc="199"/>
            </a:lvl1pPr>
          </a:lstStyle>
          <a:p>
            <a:r>
              <a:rPr lang="ru-RU" dirty="0"/>
              <a:t>Параметрический </a:t>
            </a:r>
            <a:r>
              <a:rPr dirty="0" err="1"/>
              <a:t>Конфигуратор</a:t>
            </a:r>
            <a:r>
              <a:rPr dirty="0"/>
              <a:t> мультимодульных </a:t>
            </a:r>
            <a:r>
              <a:rPr dirty="0" err="1"/>
              <a:t>программных</a:t>
            </a:r>
            <a:r>
              <a:rPr dirty="0"/>
              <a:t> </a:t>
            </a:r>
            <a:r>
              <a:rPr dirty="0" err="1"/>
              <a:t>систем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Цель Работы"/>
          <p:cNvSpPr txBox="1">
            <a:spLocks noGrp="1"/>
          </p:cNvSpPr>
          <p:nvPr>
            <p:ph type="title"/>
          </p:nvPr>
        </p:nvSpPr>
        <p:spPr>
          <a:xfrm>
            <a:off x="1257300" y="825499"/>
            <a:ext cx="21869400" cy="1620848"/>
          </a:xfrm>
          <a:prstGeom prst="rect">
            <a:avLst/>
          </a:prstGeom>
        </p:spPr>
        <p:txBody>
          <a:bodyPr/>
          <a:lstStyle>
            <a:lvl1pPr>
              <a:defRPr sz="7400" spc="148"/>
            </a:lvl1pPr>
          </a:lstStyle>
          <a:p>
            <a:r>
              <a:t>Цель Работы</a:t>
            </a:r>
          </a:p>
        </p:txBody>
      </p:sp>
      <p:sp>
        <p:nvSpPr>
          <p:cNvPr id="161" name="Цель работы: на основе параметрического анализа программных модулей и мультимодульной программной системы в целом разработать программное средство «Конфигуратор», осуществляющий параметрическое управление модулями, направленное на решение пользовательских задач."/>
          <p:cNvSpPr txBox="1">
            <a:spLocks noGrp="1"/>
          </p:cNvSpPr>
          <p:nvPr>
            <p:ph type="body" idx="1"/>
          </p:nvPr>
        </p:nvSpPr>
        <p:spPr>
          <a:xfrm>
            <a:off x="2306329" y="4499456"/>
            <a:ext cx="19771342" cy="7236569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5200" spc="104"/>
            </a:lvl1pPr>
          </a:lstStyle>
          <a:p>
            <a:r>
              <a:t>Цель работы: на основе параметрического анализа программных модулей и мультимодульной программной системы в целом разработать программное средство «Конфигуратор», осуществляющий параметрическое управление модулями, направленное на решение пользовательских задач.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Задачи"/>
          <p:cNvSpPr txBox="1">
            <a:spLocks noGrp="1"/>
          </p:cNvSpPr>
          <p:nvPr>
            <p:ph type="title"/>
          </p:nvPr>
        </p:nvSpPr>
        <p:spPr>
          <a:xfrm>
            <a:off x="1257300" y="825499"/>
            <a:ext cx="21869400" cy="1569475"/>
          </a:xfrm>
          <a:prstGeom prst="rect">
            <a:avLst/>
          </a:prstGeom>
        </p:spPr>
        <p:txBody>
          <a:bodyPr/>
          <a:lstStyle>
            <a:lvl1pPr>
              <a:defRPr sz="6800" spc="136"/>
            </a:lvl1pPr>
          </a:lstStyle>
          <a:p>
            <a:r>
              <a:t>Задачи</a:t>
            </a:r>
          </a:p>
        </p:txBody>
      </p:sp>
      <p:sp>
        <p:nvSpPr>
          <p:cNvPr id="164" name="провести сравнительный анализ мультимодульный и монолитных архитектур проектирования программных систем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провести сравнительный анализ мультимодульный и монолитных архитектур проектирования программных систем;</a:t>
            </a:r>
          </a:p>
          <a:p>
            <a:r>
              <a:t>рассмотреть технологию мультимодульного проектирования программных систем на основе применения метода конфигурационного моделирования;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t>рассмотреть методы управления настройками (конфигурациями) программной системы (ПС)</a:t>
            </a:r>
          </a:p>
          <a:p>
            <a:r>
              <a:t>спроектировать и реализовать серверную часть приложения, а также его веб-интерфейс.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Монолитная архитектура"/>
          <p:cNvSpPr txBox="1">
            <a:spLocks noGrp="1"/>
          </p:cNvSpPr>
          <p:nvPr>
            <p:ph type="title"/>
          </p:nvPr>
        </p:nvSpPr>
        <p:spPr>
          <a:xfrm>
            <a:off x="1257300" y="1191280"/>
            <a:ext cx="21869400" cy="1921094"/>
          </a:xfrm>
          <a:prstGeom prst="rect">
            <a:avLst/>
          </a:prstGeom>
        </p:spPr>
        <p:txBody>
          <a:bodyPr/>
          <a:lstStyle>
            <a:lvl1pPr>
              <a:defRPr sz="6700" spc="133"/>
            </a:lvl1pPr>
          </a:lstStyle>
          <a:p>
            <a:r>
              <a:t>Монолитная архитектура </a:t>
            </a:r>
          </a:p>
        </p:txBody>
      </p:sp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368" y="3621870"/>
            <a:ext cx="23181264" cy="8529660"/>
          </a:xfrm>
          <a:prstGeom prst="rect">
            <a:avLst/>
          </a:prstGeom>
          <a:ln w="12700">
            <a:miter lim="400000"/>
          </a:ln>
          <a:effectLst>
            <a:outerShdw blurRad="469900" dist="95677" dir="27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Мультимодульная архитектура"/>
          <p:cNvSpPr txBox="1">
            <a:spLocks noGrp="1"/>
          </p:cNvSpPr>
          <p:nvPr>
            <p:ph type="title"/>
          </p:nvPr>
        </p:nvSpPr>
        <p:spPr>
          <a:xfrm>
            <a:off x="1257300" y="1191280"/>
            <a:ext cx="21869400" cy="1921094"/>
          </a:xfrm>
          <a:prstGeom prst="rect">
            <a:avLst/>
          </a:prstGeom>
        </p:spPr>
        <p:txBody>
          <a:bodyPr/>
          <a:lstStyle>
            <a:lvl1pPr>
              <a:defRPr sz="6700" spc="133"/>
            </a:lvl1pPr>
          </a:lstStyle>
          <a:p>
            <a:r>
              <a:t>Мультимодульная архитектура </a:t>
            </a:r>
          </a:p>
        </p:txBody>
      </p:sp>
      <p:pic>
        <p:nvPicPr>
          <p:cNvPr id="17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143" y="3705801"/>
            <a:ext cx="22849714" cy="8361798"/>
          </a:xfrm>
          <a:prstGeom prst="rect">
            <a:avLst/>
          </a:prstGeom>
          <a:ln w="12700">
            <a:miter lim="400000"/>
          </a:ln>
          <a:effectLst>
            <a:outerShdw blurRad="266700" dist="14410" dir="2700000" rotWithShape="0">
              <a:srgbClr val="000000">
                <a:alpha val="94849"/>
              </a:srgbClr>
            </a:outerShdw>
          </a:effec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1.3 Схема сервса.jpg" descr="1.3 Схема сервса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633" y="4467112"/>
            <a:ext cx="22990734" cy="6839176"/>
          </a:xfrm>
          <a:prstGeom prst="rect">
            <a:avLst/>
          </a:prstGeom>
          <a:ln w="12700">
            <a:miter lim="400000"/>
          </a:ln>
          <a:effectLst>
            <a:outerShdw blurRad="368300" dir="2700000" rotWithShape="0">
              <a:srgbClr val="000000"/>
            </a:outerShdw>
          </a:effectLst>
        </p:spPr>
      </p:pic>
      <p:sp>
        <p:nvSpPr>
          <p:cNvPr id="173" name="Сервис модуля"/>
          <p:cNvSpPr txBox="1">
            <a:spLocks noGrp="1"/>
          </p:cNvSpPr>
          <p:nvPr>
            <p:ph type="title"/>
          </p:nvPr>
        </p:nvSpPr>
        <p:spPr>
          <a:xfrm>
            <a:off x="1257300" y="1249253"/>
            <a:ext cx="21869401" cy="1921094"/>
          </a:xfrm>
          <a:prstGeom prst="rect">
            <a:avLst/>
          </a:prstGeom>
        </p:spPr>
        <p:txBody>
          <a:bodyPr/>
          <a:lstStyle>
            <a:lvl1pPr>
              <a:defRPr sz="7600" spc="152"/>
            </a:lvl1pPr>
          </a:lstStyle>
          <a:p>
            <a:r>
              <a:t>Сервис модуля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onec quis nunc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donec quis nunc</a:t>
            </a:r>
          </a:p>
        </p:txBody>
      </p:sp>
      <p:sp>
        <p:nvSpPr>
          <p:cNvPr id="176" name="Заголово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7" name="3.3 - Схема модуля с подробной конфигурацией.jpg" descr="3.3 - Схема модуля с подробной конфигурацией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226" y="1032752"/>
            <a:ext cx="23703548" cy="11650496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3.4 - Схема модуля с деактивированным методом.jpg" descr="3.4 - Схема модуля с деактивированным методом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442" y="1063823"/>
            <a:ext cx="23577116" cy="1158835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151</Words>
  <Application>Microsoft Macintosh PowerPoint</Application>
  <PresentationFormat>Произвольный</PresentationFormat>
  <Paragraphs>27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Avenir Next Medium</vt:lpstr>
      <vt:lpstr>Baskerville SemiBold</vt:lpstr>
      <vt:lpstr>Helvetica Neue</vt:lpstr>
      <vt:lpstr>Helvetica Neue Medium</vt:lpstr>
      <vt:lpstr>Times New Roman</vt:lpstr>
      <vt:lpstr>New_Template8</vt:lpstr>
      <vt:lpstr>Презентация PowerPoint</vt:lpstr>
      <vt:lpstr>Параметрический Конфигуратор мультимодульных программных систем</vt:lpstr>
      <vt:lpstr>Цель Работы</vt:lpstr>
      <vt:lpstr>Задачи</vt:lpstr>
      <vt:lpstr>Монолитная архитектура </vt:lpstr>
      <vt:lpstr>Мультимодульная архитектура </vt:lpstr>
      <vt:lpstr>Сервис модуля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Конфигурация по умолчанию</vt:lpstr>
      <vt:lpstr>Измененная конфигурация</vt:lpstr>
      <vt:lpstr>График работ</vt:lpstr>
      <vt:lpstr>Результаты работы</vt:lpstr>
      <vt:lpstr>Спасибо за внимание!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Конфигуратор мультимодульных программных систем</dc:title>
  <cp:lastModifiedBy>Microsoft Office User</cp:lastModifiedBy>
  <cp:revision>4</cp:revision>
  <dcterms:modified xsi:type="dcterms:W3CDTF">2019-06-05T11:14:26Z</dcterms:modified>
</cp:coreProperties>
</file>